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12.xml" ContentType="application/vnd.openxmlformats-officedocument.drawingml.chart+xml"/>
  <Override PartName="/ppt/charts/chart14.xml" ContentType="application/vnd.openxmlformats-officedocument.drawingml.chart+xml"/>
  <Override PartName="/ppt/charts/chart16.xml" ContentType="application/vnd.openxmlformats-officedocument.drawingml.chart+xml"/>
  <Override PartName="/ppt/charts/chart18.xml" ContentType="application/vnd.openxmlformats-officedocument.drawingml.chart+xml"/>
  <Override PartName="/ppt/charts/chart2.xml" ContentType="application/vnd.openxmlformats-officedocument.drawingml.chart+xml"/>
  <Override PartName="/ppt/charts/chart20.xml" ContentType="application/vnd.openxmlformats-officedocument.drawingml.chart+xml"/>
  <Override PartName="/ppt/charts/chart4.xml" ContentType="application/vnd.openxmlformats-officedocument.drawingml.chart+xml"/>
  <Override PartName="/ppt/charts/chart6.xml" ContentType="application/vnd.openxmlformats-officedocument.drawingml.chart+xml"/>
  <Override PartName="/ppt/charts/chart8.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12.xml" ContentType="application/vnd.ms-office.chartcolorstyle+xml"/>
  <Override PartName="/ppt/charts/colors14.xml" ContentType="application/vnd.ms-office.chartcolorstyle+xml"/>
  <Override PartName="/ppt/charts/colors16.xml" ContentType="application/vnd.ms-office.chartcolorstyle+xml"/>
  <Override PartName="/ppt/charts/colors18.xml" ContentType="application/vnd.ms-office.chartcolorstyle+xml"/>
  <Override PartName="/ppt/charts/colors2.xml" ContentType="application/vnd.ms-office.chartcolorstyle+xml"/>
  <Override PartName="/ppt/charts/colors20.xml" ContentType="application/vnd.ms-office.chartcolorstyle+xml"/>
  <Override PartName="/ppt/charts/colors4.xml" ContentType="application/vnd.ms-office.chartcolorstyle+xml"/>
  <Override PartName="/ppt/charts/colors6.xml" ContentType="application/vnd.ms-office.chartcolorstyle+xml"/>
  <Override PartName="/ppt/charts/colors8.xml" ContentType="application/vnd.ms-office.chartcolorstyle+xml"/>
  <Override PartName="/ppt/charts/style1.xml" ContentType="application/vnd.ms-office.chartstyle+xml"/>
  <Override PartName="/ppt/charts/style10.xml" ContentType="application/vnd.ms-office.chartstyle+xml"/>
  <Override PartName="/ppt/charts/style12.xml" ContentType="application/vnd.ms-office.chartstyle+xml"/>
  <Override PartName="/ppt/charts/style14.xml" ContentType="application/vnd.ms-office.chartstyle+xml"/>
  <Override PartName="/ppt/charts/style16.xml" ContentType="application/vnd.ms-office.chartstyle+xml"/>
  <Override PartName="/ppt/charts/style18.xml" ContentType="application/vnd.ms-office.chartstyle+xml"/>
  <Override PartName="/ppt/charts/style2.xml" ContentType="application/vnd.ms-office.chartstyle+xml"/>
  <Override PartName="/ppt/charts/style20.xml" ContentType="application/vnd.ms-office.chartstyle+xml"/>
  <Override PartName="/ppt/charts/style4.xml" ContentType="application/vnd.ms-office.chartstyle+xml"/>
  <Override PartName="/ppt/charts/style6.xml" ContentType="application/vnd.ms-office.chartstyle+xml"/>
  <Override PartName="/ppt/charts/style8.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7"/>
  </p:notesMasterIdLst>
  <p:sldIdLst>
    <p:sldId id="257" r:id="rId2"/>
    <p:sldId id="259" r:id="rId3"/>
    <p:sldId id="735" r:id="rId4"/>
    <p:sldId id="740" r:id="rId5"/>
    <p:sldId id="742" r:id="rId6"/>
    <p:sldId id="650" r:id="rId7"/>
    <p:sldId id="741" r:id="rId9"/>
    <p:sldId id="655" r:id="rId11"/>
    <p:sldId id="656" r:id="rId13"/>
    <p:sldId id="658" r:id="rId15"/>
    <p:sldId id="660" r:id="rId17"/>
    <p:sldId id="662" r:id="rId19"/>
    <p:sldId id="664" r:id="rId21"/>
    <p:sldId id="666" r:id="rId23"/>
    <p:sldId id="668" r:id="rId2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BBD0"/>
    <a:srgbClr val="0071A1"/>
    <a:srgbClr val="025565"/>
    <a:srgbClr val="015969"/>
    <a:srgbClr val="CCDEE1"/>
    <a:srgbClr val="3A6E31"/>
    <a:srgbClr val="E06C00"/>
    <a:srgbClr val="8DC5CB"/>
    <a:srgbClr val="2AA8B0"/>
    <a:srgbClr val="F295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15"/>
    <p:restoredTop sz="92245"/>
  </p:normalViewPr>
  <p:slideViewPr>
    <p:cSldViewPr snapToObjects="1">
      <p:cViewPr varScale="1">
        <p:scale>
          <a:sx n="118" d="100"/>
          <a:sy n="118" d="100"/>
        </p:scale>
        <p:origin x="1912" y="19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1" Type="http://schemas.openxmlformats.org/officeDocument/2006/relationships/slide" Target="slides/slide10.xml"/><Relationship Id="rId13" Type="http://schemas.openxmlformats.org/officeDocument/2006/relationships/slide" Target="slides/slide12.xml"/><Relationship Id="rId15" Type="http://schemas.openxmlformats.org/officeDocument/2006/relationships/slide" Target="slides/slide14.xml"/><Relationship Id="rId17" Type="http://schemas.openxmlformats.org/officeDocument/2006/relationships/slide" Target="slides/slide16.xml"/><Relationship Id="rId19" Type="http://schemas.openxmlformats.org/officeDocument/2006/relationships/slide" Target="slides/slide18.xml"/><Relationship Id="rId2" Type="http://schemas.openxmlformats.org/officeDocument/2006/relationships/slide" Target="slides/slide1.xml"/><Relationship Id="rId21" Type="http://schemas.openxmlformats.org/officeDocument/2006/relationships/slide" Target="slides/slide20.xml"/><Relationship Id="rId23" Type="http://schemas.openxmlformats.org/officeDocument/2006/relationships/slide" Target="slides/slide22.xml"/><Relationship Id="rId25"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 Type="http://schemas.openxmlformats.org/officeDocument/2006/relationships/slide" Target="slides/slide2.xml"/><Relationship Id="rId30" Type="http://schemas.openxmlformats.org/officeDocument/2006/relationships/theme" Target="theme/theme1.xml"/><Relationship Id="rId31" Type="http://schemas.openxmlformats.org/officeDocument/2006/relationships/tableStyles" Target="tableStyles.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kalkylblad11.xlsx"/></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kalkylblad13.xlsx"/></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package" Target="../embeddings/Microsoft_Excel-kalkylblad15.xlsx"/></Relationships>
</file>

<file path=ppt/charts/_rels/chart18.xml.rels><?xml version='1.0' encoding='UTF-8' standalone='yes'?>
<Relationships xmlns="http://schemas.openxmlformats.org/package/2006/relationships"><Relationship Id="rId1" Type="http://schemas.microsoft.com/office/2011/relationships/chartStyle" Target="style18.xml"/><Relationship Id="rId2" Type="http://schemas.microsoft.com/office/2011/relationships/chartColorStyle" Target="colors18.xml"/><Relationship Id="rId3" Type="http://schemas.openxmlformats.org/officeDocument/2006/relationships/package" Target="../embeddings/Microsoft_Excel-kalkylblad17.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20.xml.rels><?xml version='1.0' encoding='UTF-8' standalone='yes'?>
<Relationships xmlns="http://schemas.openxmlformats.org/package/2006/relationships"><Relationship Id="rId1" Type="http://schemas.microsoft.com/office/2011/relationships/chartStyle" Target="style20.xml"/><Relationship Id="rId2" Type="http://schemas.microsoft.com/office/2011/relationships/chartColorStyle" Target="colors20.xml"/><Relationship Id="rId3" Type="http://schemas.openxmlformats.org/officeDocument/2006/relationships/package" Target="../embeddings/Microsoft_Excel-kalkylblad19.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Kvinna</c:v>
                </c:pt>
                <c:pt idx="1">
                  <c:v>Man</c:v>
                </c:pt>
              </c:strCache>
            </c:strRef>
          </c:cat>
          <c:val>
            <c:numRef>
              <c:f>Sheet1!$B$2:$B$3</c:f>
              <c:numCache>
                <c:formatCode>General</c:formatCode>
                <c:ptCount val="2"/>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0.8461538461538461</c:v>
                </c:pt>
                <c:pt idx="1">
                  <c:v>0.1538461538461538</c:v>
                </c:pt>
                <c:pt idx="2">
                  <c:v>0.0</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0.8571428571428571</c:v>
                </c:pt>
                <c:pt idx="1">
                  <c:v>0.1428571428571428</c:v>
                </c:pt>
                <c:pt idx="2">
                  <c:v>0.0</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291-D34C-ABA3-2DD33F4A400E}"/>
              </c:ext>
            </c:extLst>
          </c:dPt>
          <c:dPt>
            <c:idx val="6"/>
            <c:invertIfNegative val="0"/>
            <c:bubble3D val="0"/>
            <c:spPr>
              <a:solidFill>
                <a:srgbClr val="0071A1"/>
              </a:solidFill>
              <a:ln>
                <a:noFill/>
              </a:ln>
              <a:effectLst/>
            </c:spPr>
            <c:extLst>
              <c:ext xmlns:c16="http://schemas.microsoft.com/office/drawing/2014/chart" uri="{C3380CC4-5D6E-409C-BE32-E72D297353CC}">
                <c16:uniqueId val="{00000003-2291-D34C-ABA3-2DD33F4A400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0.6153846153846154</c:v>
                </c:pt>
                <c:pt idx="1">
                  <c:v>0.3846153846153846</c:v>
                </c:pt>
                <c:pt idx="2">
                  <c:v>0.0</c:v>
                </c:pt>
              </c:numCache>
            </c:numRef>
          </c:val>
          <c:extLst>
            <c:ext xmlns:c16="http://schemas.microsoft.com/office/drawing/2014/chart" uri="{C3380CC4-5D6E-409C-BE32-E72D297353CC}">
              <c16:uniqueId val="{00000004-2291-D34C-ABA3-2DD33F4A400E}"/>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c:v>
                </c:pt>
                <c:pt idx="1">
                  <c:v>0.1</c:v>
                </c:pt>
                <c:pt idx="2">
                  <c:v>0.1</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0.8461538461538461</c:v>
                </c:pt>
                <c:pt idx="1">
                  <c:v>0.0769230769230769</c:v>
                </c:pt>
                <c:pt idx="2">
                  <c:v>0.0769230769230769</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0.8461538461538461</c:v>
                </c:pt>
                <c:pt idx="1">
                  <c:v>0.1538461538461538</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0.9230769230769232</c:v>
                </c:pt>
                <c:pt idx="1">
                  <c:v>0.0769230769230769</c:v>
                </c:pt>
                <c:pt idx="2">
                  <c:v>0.0</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0.8461538461538461</c:v>
                </c:pt>
                <c:pt idx="1">
                  <c:v>0.1538461538461538</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0.7857142857142857</c:v>
                </c:pt>
                <c:pt idx="1">
                  <c:v>0.1428571428571428</c:v>
                </c:pt>
                <c:pt idx="2">
                  <c:v>0.0714285714285714</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0.9230769230769232</c:v>
                </c:pt>
                <c:pt idx="1">
                  <c:v>0.0769230769230769</c:v>
                </c:pt>
                <c:pt idx="2">
                  <c:v>0.0</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2023-12-05</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154864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40709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Korttids</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Göteborg</a:t>
            </a:r>
            <a:endParaRPr lang="sv-SE" sz="2000" b="1" kern="0" dirty="0">
              <a:solidFill>
                <a:srgbClr val="231F20"/>
              </a:solidFill>
              <a:latin typeface="Arial Black" charset="0"/>
              <a:ea typeface="Arial Black" charset="0"/>
              <a:cs typeface="Arial Black" charset="0"/>
            </a:endParaRPr>
          </a:p>
        </p:txBody>
      </p:sp>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28" y="188640"/>
            <a:ext cx="778618" cy="693568"/>
          </a:xfrm>
          <a:prstGeom prst="rect">
            <a:avLst/>
          </a:prstGeom>
        </p:spPr>
      </p:pic>
      <p:pic>
        <p:nvPicPr>
          <p:cNvPr id="3" name="Bildobjekt 2">
            <a:extLst>
              <a:ext uri="{FF2B5EF4-FFF2-40B4-BE49-F238E27FC236}">
                <a16:creationId xmlns:a16="http://schemas.microsoft.com/office/drawing/2014/main" id="{E9670B28-CA72-21DE-2802-642FE4F7C4EF}"/>
              </a:ext>
            </a:extLst>
          </p:cNvPr>
          <p:cNvPicPr>
            <a:picLocks noChangeAspect="1"/>
          </p:cNvPicPr>
          <p:nvPr/>
        </p:nvPicPr>
        <p:blipFill>
          <a:blip r:embed="rId3"/>
          <a:srcRect t="30736" b="30736"/>
          <a:stretch/>
        </p:blipFill>
        <p:spPr>
          <a:xfrm>
            <a:off x="547042" y="260648"/>
            <a:ext cx="1800200" cy="693568"/>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om dig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14</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278114314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korttids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3363"/>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13</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279826470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korttids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13</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184523494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14</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259854605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13</a:t>
            </a:r>
          </a:p>
        </p:txBody>
      </p:sp>
      <p:graphicFrame>
        <p:nvGraphicFramePr>
          <p:cNvPr id="2" name="Diagram 1">
            <a:extLst>
              <a:ext uri="{FF2B5EF4-FFF2-40B4-BE49-F238E27FC236}">
                <a16:creationId xmlns:a16="http://schemas.microsoft.com/office/drawing/2014/main" id="{D5C2DC97-400E-F56E-A080-13322030EAC7}"/>
              </a:ext>
            </a:extLst>
          </p:cNvPr>
          <p:cNvGraphicFramePr/>
          <p:nvPr>
            <p:extLst>
              <p:ext uri="{D42A27DB-BD31-4B8C-83A1-F6EECF244321}">
                <p14:modId xmlns:p14="http://schemas.microsoft.com/office/powerpoint/2010/main" val="206771817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09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8097856"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har hanterats av analysföretaget Enkätfabriken på uppdrag av förvaltningen för funktionsstöd i Göteborgs stad.</a:t>
            </a:r>
          </a:p>
          <a:p>
            <a:r>
              <a:rPr lang="sv-SE" sz="1100" dirty="0">
                <a:solidFill>
                  <a:srgbClr val="231F20"/>
                </a:solidFill>
              </a:rPr>
              <a:t> </a:t>
            </a:r>
          </a:p>
          <a:p>
            <a:r>
              <a:rPr lang="sv-SE" sz="1100" dirty="0">
                <a:solidFill>
                  <a:srgbClr val="231F20"/>
                </a:solidFill>
              </a:rPr>
              <a:t>Denna rapport gäller: Korttids</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1" y="204432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69" y="2447099"/>
            <a:ext cx="7910995"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Varje enhet har fått en uppsättning unika koder som de sedan distribuerat till brukarna på den aktuella enheten.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3605100"/>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69" y="4007879"/>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err="1">
                <a:solidFill>
                  <a:srgbClr val="231F20"/>
                </a:solidFill>
              </a:rPr>
              <a:t>Antal</a:t>
            </a:r>
            <a:r>
              <a:rPr lang="en-US" sz="1100" dirty="0">
                <a:solidFill>
                  <a:srgbClr val="231F20"/>
                </a:solidFill>
              </a:rPr>
              <a:t> </a:t>
            </a:r>
            <a:r>
              <a:rPr lang="en-US" sz="1100" dirty="0" err="1">
                <a:solidFill>
                  <a:srgbClr val="231F20"/>
                </a:solidFill>
              </a:rPr>
              <a:t>brukare</a:t>
            </a:r>
            <a:r>
              <a:rPr lang="en-US" sz="1100" dirty="0">
                <a:solidFill>
                  <a:srgbClr val="231F20"/>
                </a:solidFill>
              </a:rPr>
              <a:t> som ingick i målgruppen för enkäten var 87. Totalt sett har 14 svar inkommit. Det innebär att svarsfrekvensen är 16 </a:t>
            </a:r>
            <a:r>
              <a:rPr lang="en-US" sz="1100" dirty="0" err="1">
                <a:solidFill>
                  <a:srgbClr val="231F20"/>
                </a:solidFill>
              </a:rPr>
              <a:t>procent</a:t>
            </a:r>
            <a:r>
              <a:rPr lang="en-US" sz="1100" dirty="0">
                <a:solidFill>
                  <a:srgbClr val="231F20"/>
                </a:solidFill>
              </a:rPr>
              <a:t>. </a:t>
            </a:r>
            <a:r>
              <a:rPr lang="sv-SE" sz="1100" dirty="0">
                <a:solidFill>
                  <a:srgbClr val="231F20"/>
                </a:solidFill>
              </a:rPr>
              <a:t>Resultat visas inte för frågor med färre än fem svar. En låg svarsfrekvens eller ett litet antal deltagare i undersökningen innebär att resultaten ska tolkas med försiktighet. </a:t>
            </a:r>
            <a:endParaRPr lang="en-US" sz="1100" dirty="0">
              <a:solidFill>
                <a:srgbClr val="231F20"/>
              </a:solidFill>
            </a:endParaRPr>
          </a:p>
          <a:p>
            <a:endParaRPr lang="en-US" sz="1100" dirty="0">
              <a:solidFill>
                <a:srgbClr val="231F20"/>
              </a:solidFill>
            </a:endParaRPr>
          </a:p>
        </p:txBody>
      </p:sp>
      <p:sp>
        <p:nvSpPr>
          <p:cNvPr id="11" name="textruta 10">
            <a:extLst>
              <a:ext uri="{FF2B5EF4-FFF2-40B4-BE49-F238E27FC236}">
                <a16:creationId xmlns:a16="http://schemas.microsoft.com/office/drawing/2014/main" id="{C15D4797-41C1-3F49-B223-9EE38C52EF84}"/>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a:t>
            </a:r>
          </a:p>
        </p:txBody>
      </p:sp>
    </p:spTree>
    <p:extLst>
      <p:ext uri="{BB962C8B-B14F-4D97-AF65-F5344CB8AC3E}">
        <p14:creationId xmlns:p14="http://schemas.microsoft.com/office/powerpoint/2010/main" val="1587810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10</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353710548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13</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51650006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på korttids snälla?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13</a:t>
            </a:r>
          </a:p>
        </p:txBody>
      </p:sp>
      <p:graphicFrame>
        <p:nvGraphicFramePr>
          <p:cNvPr id="2" name="Diagram 1">
            <a:extLst>
              <a:ext uri="{FF2B5EF4-FFF2-40B4-BE49-F238E27FC236}">
                <a16:creationId xmlns:a16="http://schemas.microsoft.com/office/drawing/2014/main" id="{3578BBC1-ED96-59EE-1F82-47DFB4B4287A}"/>
              </a:ext>
            </a:extLst>
          </p:cNvPr>
          <p:cNvGraphicFramePr/>
          <p:nvPr>
            <p:extLst>
              <p:ext uri="{D42A27DB-BD31-4B8C-83A1-F6EECF244321}">
                <p14:modId xmlns:p14="http://schemas.microsoft.com/office/powerpoint/2010/main" val="394524566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5462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Resultatredovisning</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7409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chemeClr val="tx1"/>
                </a:solidFill>
              </a:rPr>
              <a:t>I beräkningen av resultaten exkluderas svarsalternativen ”vet inte/vill inte svara” så att resultatet summerar till hundra procent utan alternativen ”vet inte/vill inte svara”. För att visa hur stor andel som svarat ”vet inte/vill inte svara” på en fråga, redovisas även den informationen i en separat tabell. </a:t>
            </a:r>
          </a:p>
          <a:p>
            <a:pPr lvl="0">
              <a:defRPr/>
            </a:pPr>
            <a:endParaRPr lang="sv-SE" sz="1100" strike="sngStrike" dirty="0">
              <a:solidFill>
                <a:srgbClr val="231F20"/>
              </a:solidFill>
            </a:endParaRPr>
          </a:p>
          <a:p>
            <a:pPr lvl="0">
              <a:defRPr/>
            </a:pPr>
            <a:r>
              <a:rPr lang="sv-SE" sz="1100" dirty="0">
                <a:solidFill>
                  <a:srgbClr val="231F20"/>
                </a:solidFill>
              </a:rPr>
              <a:t>Resultat visas inte för frågor med färre än fem svar.</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2" y="22048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4" y="2608110"/>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1" y="3624485"/>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4027263"/>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om det finns minst fem svar från såväl män som kvinnor. Om könsuppdelade resultat saknas i en rapport, beror det på att det inte finns tillräckligt många svar i någon av grupperna. För att ytterligare värna om anonymiteten, anges inte antalet svar vid redovisningar uppdelade på kön, utan endast andelar. </a:t>
            </a:r>
          </a:p>
        </p:txBody>
      </p:sp>
      <p:sp>
        <p:nvSpPr>
          <p:cNvPr id="11" name="textruta 10">
            <a:extLst>
              <a:ext uri="{FF2B5EF4-FFF2-40B4-BE49-F238E27FC236}">
                <a16:creationId xmlns:a16="http://schemas.microsoft.com/office/drawing/2014/main" id="{EB5BAA3B-FBEA-FB46-B4FF-3FC204EAEE8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a:t>
            </a:r>
          </a:p>
        </p:txBody>
      </p:sp>
    </p:spTree>
    <p:extLst>
      <p:ext uri="{BB962C8B-B14F-4D97-AF65-F5344CB8AC3E}">
        <p14:creationId xmlns:p14="http://schemas.microsoft.com/office/powerpoint/2010/main" val="71860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05493550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a:t>
            </a:r>
          </a:p>
        </p:txBody>
      </p:sp>
      <p:sp>
        <p:nvSpPr>
          <p:cNvPr id="2" name="textruta 1">
            <a:extLst>
              <a:ext uri="{FF2B5EF4-FFF2-40B4-BE49-F238E27FC236}">
                <a16:creationId xmlns:a16="http://schemas.microsoft.com/office/drawing/2014/main" id="{A0D29AFC-2FE9-8E7B-97E4-B90DE6DA6F25}"/>
              </a:ext>
            </a:extLst>
          </p:cNvPr>
          <p:cNvSpPr txBox="1"/>
          <p:nvPr/>
        </p:nvSpPr>
        <p:spPr>
          <a:xfrm>
            <a:off x="417600" y="6606061"/>
            <a:ext cx="4032000" cy="230832"/>
          </a:xfrm>
          <a:prstGeom prst="rect">
            <a:avLst/>
          </a:prstGeom>
          <a:noFill/>
        </p:spPr>
        <p:txBody>
          <a:bodyPr wrap="square" rtlCol="0">
            <a:spAutoFit/>
          </a:bodyPr>
          <a:lstStyle/>
          <a:p>
            <a:r>
              <a:rPr lang="sv-SE" sz="900" i="1">
                <a:latin typeface="Arial" panose="020B0604020202020204" pitchFamily="34" charset="0"/>
                <a:cs typeface="Arial" panose="020B0604020202020204" pitchFamily="34" charset="0"/>
              </a:rPr>
              <a:t>Könsresultat visas inte då det är för få svar per kön.</a:t>
            </a:r>
          </a:p>
        </p:txBody>
      </p:sp>
    </p:spTree>
    <p:extLst>
      <p:ext uri="{BB962C8B-B14F-4D97-AF65-F5344CB8AC3E}">
        <p14:creationId xmlns:p14="http://schemas.microsoft.com/office/powerpoint/2010/main" val="3770856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3667307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13</a:t>
            </a:r>
          </a:p>
        </p:txBody>
      </p:sp>
    </p:spTree>
    <p:extLst>
      <p:ext uri="{BB962C8B-B14F-4D97-AF65-F5344CB8AC3E}">
        <p14:creationId xmlns:p14="http://schemas.microsoft.com/office/powerpoint/2010/main" val="1046641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55025674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på korttids?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Korttids: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13</a:t>
            </a:r>
          </a:p>
        </p:txBody>
      </p:sp>
    </p:spTree>
    <p:extLst>
      <p:ext uri="{BB962C8B-B14F-4D97-AF65-F5344CB8AC3E}">
        <p14:creationId xmlns:p14="http://schemas.microsoft.com/office/powerpoint/2010/main" val="39788404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22413</TotalTime>
  <Words>1819</Words>
  <Application>Microsoft Macintosh PowerPoint</Application>
  <PresentationFormat>A4 (210 x 297 mm)</PresentationFormat>
  <Paragraphs>256</Paragraphs>
  <Slides>25</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25</vt:i4>
      </vt:variant>
    </vt:vector>
  </HeadingPairs>
  <TitlesOfParts>
    <vt:vector size="29" baseType="lpstr">
      <vt:lpstr>Arial</vt:lpstr>
      <vt:lpstr>Arial Black</vt:lpstr>
      <vt:lpstr>Calibri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673</cp:revision>
  <cp:lastPrinted>2018-04-19T16:41:41Z</cp:lastPrinted>
  <dcterms:created xsi:type="dcterms:W3CDTF">2018-04-19T14:35:35Z</dcterms:created>
  <dcterms:modified xsi:type="dcterms:W3CDTF">2023-12-05T09:52:47Z</dcterms:modified>
  <cp:category/>
</cp:coreProperties>
</file>